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8" r:id="rId3"/>
    <p:sldId id="270" r:id="rId4"/>
    <p:sldId id="269" r:id="rId5"/>
    <p:sldId id="257" r:id="rId6"/>
    <p:sldId id="258" r:id="rId7"/>
    <p:sldId id="259" r:id="rId8"/>
    <p:sldId id="260" r:id="rId9"/>
    <p:sldId id="261" r:id="rId10"/>
    <p:sldId id="266" r:id="rId11"/>
    <p:sldId id="264" r:id="rId12"/>
    <p:sldId id="26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06E03-2B6B-4E8D-9405-503C5D2B79D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182D7-CFF3-41AB-9AD2-C4051F2C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182D7-CFF3-41AB-9AD2-C4051F2CAF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182D7-CFF3-41AB-9AD2-C4051F2CAF8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DF3CCC-8578-49CE-BED7-A843CA656B2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5A24F5-A954-4473-BE47-15FEA023B7E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buildingabrandonline.com/wp-content/uploads/2010/08/music-image1-1024x728.jpg&amp;imgrefurl=http://buildingabrandonline.com/magnetic-music-vlogging/&amp;usg=__4HpkfRQSx80sSbf0n7We8sjZdzU=&amp;h=728&amp;w=1024&amp;sz=240&amp;hl=en&amp;start=4&amp;zoom=1&amp;tbnid=_zrn8tMrNEL-oM:&amp;tbnh=107&amp;tbnw=150&amp;ei=L_xET8GjNIjWtge16-iCAw&amp;prev=/search?q=music&amp;hl=en&amp;safe=active&amp;sa=X&amp;rls=com.microsoft:en-us&amp;tbm=isch&amp;prmd=ivnsl&amp;itb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leadership.uoregon.edu/upload/images/music.jpg&amp;imgrefurl=http://leadership.uoregon.edu/get_involved/advisory_boards/370&amp;usg=__yLrD1fm7krPhCr-KwyZe0oalKEY=&amp;h=323&amp;w=450&amp;sz=37&amp;hl=en&amp;start=3&amp;zoom=1&amp;tbnid=kNckIR78R1PsWM:&amp;tbnh=91&amp;tbnw=127&amp;ei=L_xET8GjNIjWtge16-iCAw&amp;prev=/search?q=music&amp;hl=en&amp;safe=active&amp;sa=X&amp;rls=com.microsoft:en-us&amp;tbm=isch&amp;prmd=ivnsl&amp;itb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gmarts.org/pix/art/music_staff.gif&amp;imgrefurl=http://www.gmarts.org/index.php?go=300&amp;usg=__Pj2gx_2HwVdzVtmyhg9QokGH5dw=&amp;h=306&amp;w=364&amp;sz=16&amp;hl=en&amp;start=15&amp;zoom=1&amp;tbnid=Rfnuhy7lK5CvCM:&amp;tbnh=102&amp;tbnw=121&amp;ei=L_xET8GjNIjWtge16-iCAw&amp;prev=/search?q=music&amp;hl=en&amp;safe=active&amp;sa=X&amp;rls=com.microsoft:en-us&amp;tbm=isch&amp;prmd=ivnsl&amp;itbs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3.bp.blogspot.com/-9_JG4iFIHmo/TrZsfBZCW9I/AAAAAAAAIJA/UIaMbK8591w/s400/m2.gif&amp;imgrefurl=http://paragonist.blogspot.com/2011/11/my-music-mantra.html&amp;usg=__D_--pte9CHOcOTKyNdaY_p2Hiq8=&amp;h=288&amp;w=290&amp;sz=4&amp;hl=en&amp;start=6&amp;zoom=1&amp;tbnid=I5o72_vvibVrGM:&amp;tbnh=114&amp;tbnw=115&amp;ei=L_xET8GjNIjWtge16-iCAw&amp;prev=/search?q=music&amp;hl=en&amp;safe=active&amp;sa=X&amp;rls=com.microsoft:en-us&amp;tbm=isch&amp;prmd=ivnsl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static.djs-music.com/artwork/retro1-music-is-my-life.jpg&amp;imgrefurl=http://djs-music.com/gallery/&amp;usg=__1nPipxGGQ0mS_xLTe3LFV0dAThA=&amp;h=800&amp;w=800&amp;sz=336&amp;hl=en&amp;start=9&amp;zoom=1&amp;tbnid=S2z0D20O7g89YM:&amp;tbnh=143&amp;tbnw=143&amp;ei=L_xET8GjNIjWtge16-iCAw&amp;prev=/search?q=music&amp;hl=en&amp;safe=active&amp;sa=X&amp;rls=com.microsoft:en-us&amp;tbm=isch&amp;prmd=ivnsl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ESGLojNYS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transparentproductions.org/wp-content/uploads/2010/04/Current-Music.jpg&amp;imgrefurl=http://www.transparentproductions.org/current-music.html&amp;usg=__3X6L4ShBGGApHSb7A--q8E2Dee0=&amp;h=359&amp;w=450&amp;sz=31&amp;hl=en&amp;start=5&amp;zoom=1&amp;tbnid=oz3ZLi9hF4tD-M:&amp;tbnh=101&amp;tbnw=127&amp;ei=L_xET8GjNIjWtge16-iCAw&amp;prev=/search?q=music&amp;hl=en&amp;safe=active&amp;sa=X&amp;rls=com.microsoft:en-us&amp;tbm=isch&amp;prmd=ivnsl&amp;itbs=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images5.fanpop.com/image/photos/27000000/A-man-holding-ipod-music-27034588-1280-1024.gif&amp;imgrefurl=http://www.fanpop.com/spots/music/images/27034588/title/man-holding-ipod&amp;usg=__wgrG-blLztTIMOoqNPk6ms4wdeo=&amp;h=1024&amp;w=1280&amp;sz=80&amp;hl=en&amp;start=18&amp;zoom=1&amp;tbnid=jTo4uwij_yZDBM:&amp;tbnh=120&amp;tbnw=150&amp;ei=L_xET8GjNIjWtge16-iCAw&amp;prev=/search?q=music&amp;hl=en&amp;safe=active&amp;sa=X&amp;rls=com.microsoft:en-us&amp;tbm=isch&amp;prmd=ivnsl&amp;itbs=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1"/>
                </a:solidFill>
              </a:rPr>
              <a:t>D</a:t>
            </a:r>
            <a:r>
              <a:rPr lang="en-US" sz="9600" dirty="0" smtClean="0">
                <a:solidFill>
                  <a:schemeClr val="bg1"/>
                </a:solidFill>
              </a:rPr>
              <a:t>E</a:t>
            </a:r>
            <a:r>
              <a:rPr lang="en-US" sz="9600" dirty="0" smtClean="0">
                <a:solidFill>
                  <a:schemeClr val="tx1"/>
                </a:solidFill>
              </a:rPr>
              <a:t>C</a:t>
            </a:r>
            <a:r>
              <a:rPr lang="en-US" sz="9600" dirty="0" smtClean="0">
                <a:solidFill>
                  <a:schemeClr val="bg1"/>
                </a:solidFill>
              </a:rPr>
              <a:t>O</a:t>
            </a:r>
            <a:r>
              <a:rPr lang="en-US" sz="9600" dirty="0" smtClean="0">
                <a:solidFill>
                  <a:schemeClr val="tx1"/>
                </a:solidFill>
              </a:rPr>
              <a:t>D</a:t>
            </a:r>
            <a:r>
              <a:rPr lang="en-US" sz="9600" dirty="0" smtClean="0">
                <a:solidFill>
                  <a:schemeClr val="bg1"/>
                </a:solidFill>
              </a:rPr>
              <a:t>E</a:t>
            </a:r>
            <a:r>
              <a:rPr lang="en-US" sz="9600" dirty="0" smtClean="0">
                <a:solidFill>
                  <a:schemeClr val="tx1"/>
                </a:solidFill>
              </a:rPr>
              <a:t>D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An analysis of your favorite song</a:t>
            </a:r>
            <a:endParaRPr lang="en-US" i="1" dirty="0"/>
          </a:p>
        </p:txBody>
      </p:sp>
      <p:pic>
        <p:nvPicPr>
          <p:cNvPr id="11266" name="Picture 2" descr="http://t3.gstatic.com/images?q=tbn:ANd9GcTNUHoSW1S6AX8XP2qSDXcgAkBnIVGS0J8Qn4oCQjP79qE7qiDaDc_0WJT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267200"/>
            <a:ext cx="320467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DECODED: Slide 5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aiandra GD" pitchFamily="34" charset="0"/>
              </a:rPr>
              <a:t>Based on the information compiled from the artist’s biography and analysis, answer the following questions:</a:t>
            </a:r>
          </a:p>
          <a:p>
            <a:r>
              <a:rPr lang="en-US" dirty="0" smtClean="0">
                <a:latin typeface="Maiandra GD" pitchFamily="34" charset="0"/>
              </a:rPr>
              <a:t>How did the artist's life, achievements, etc. affect his or her works?</a:t>
            </a:r>
          </a:p>
          <a:p>
            <a:r>
              <a:rPr lang="en-US" dirty="0" smtClean="0">
                <a:latin typeface="Maiandra GD" pitchFamily="34" charset="0"/>
              </a:rPr>
              <a:t>What possible influences can be seen in his/ her work based in their background?</a:t>
            </a:r>
          </a:p>
          <a:p>
            <a:r>
              <a:rPr lang="en-US" dirty="0" smtClean="0">
                <a:latin typeface="Maiandra GD" pitchFamily="34" charset="0"/>
              </a:rPr>
              <a:t>Each response should be at least 5-7 sentences.  Justify your response from specific examples from the texts (biography, analysis, and song)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4098" name="Picture 2" descr="http://t0.gstatic.com/images?q=tbn:ANd9GcSULxKo-I6kHh1RCH9lm5sWtcAX9AY61HIHKXL2OtI7Si5ZLIfAaMo92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953000"/>
            <a:ext cx="2658624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DECODED: Slide 6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pic>
        <p:nvPicPr>
          <p:cNvPr id="7" name="Content Placeholder 6" descr="tchar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8787" y="3276600"/>
            <a:ext cx="2227825" cy="2285690"/>
          </a:xfrm>
        </p:spPr>
      </p:pic>
      <p:pic>
        <p:nvPicPr>
          <p:cNvPr id="8" name="Content Placeholder 7" descr="untitled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14799" y="3124200"/>
            <a:ext cx="4417549" cy="2664878"/>
          </a:xfrm>
        </p:spPr>
      </p:pic>
      <p:sp>
        <p:nvSpPr>
          <p:cNvPr id="10" name="TextBox 9"/>
          <p:cNvSpPr txBox="1"/>
          <p:nvPr/>
        </p:nvSpPr>
        <p:spPr>
          <a:xfrm>
            <a:off x="1097315" y="1524000"/>
            <a:ext cx="688201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Maiandra GD" pitchFamily="34" charset="0"/>
              </a:rPr>
              <a:t>Compare and contrast video to lyrics using</a:t>
            </a:r>
          </a:p>
          <a:p>
            <a:pPr algn="ctr"/>
            <a:r>
              <a:rPr lang="en-US" sz="2800" dirty="0" smtClean="0">
                <a:latin typeface="Maiandra GD" pitchFamily="34" charset="0"/>
              </a:rPr>
              <a:t> graphic organizer</a:t>
            </a:r>
          </a:p>
          <a:p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DECODED: Slide 7-9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Maiandra GD" pitchFamily="34" charset="0"/>
              </a:rPr>
              <a:t>Include specific examples of figurative language used in song.  There should be at least 5 examples of figurative language. </a:t>
            </a:r>
          </a:p>
          <a:p>
            <a:r>
              <a:rPr lang="en-US" sz="3200" dirty="0" smtClean="0">
                <a:latin typeface="Maiandra GD" pitchFamily="34" charset="0"/>
              </a:rPr>
              <a:t> For example:</a:t>
            </a:r>
          </a:p>
          <a:p>
            <a:pPr>
              <a:buNone/>
            </a:pPr>
            <a:r>
              <a:rPr lang="en-US" sz="3200" dirty="0" smtClean="0">
                <a:latin typeface="Maiandra GD" pitchFamily="34" charset="0"/>
              </a:rPr>
              <a:t> In Lil’ Wayne’s song “6 Foot, 7”, he states,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aiandra GD" pitchFamily="34" charset="0"/>
              </a:rPr>
              <a:t> "I</a:t>
            </a:r>
            <a:r>
              <a:rPr lang="en-US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aiandra GD" pitchFamily="34" charset="0"/>
              </a:rPr>
              <a:t> got through that sentence like a subject and a predicate”.  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aiandra GD" pitchFamily="34" charset="0"/>
              </a:rPr>
              <a:t>This line is an examples of a simile and it is referring to the jail time he served in 2010.  The phrase insinuates that he may not have considered jail difficult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bertus MT Lt" pitchFamily="34" charset="0"/>
              </a:rPr>
              <a:t>.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Albertus MT L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0" i="1" dirty="0" smtClean="0">
                <a:solidFill>
                  <a:srgbClr val="FF0000"/>
                </a:solidFill>
                <a:latin typeface="Matura MT Script Capitals" pitchFamily="66" charset="0"/>
              </a:rPr>
              <a:t>Presentations: </a:t>
            </a:r>
            <a:endParaRPr lang="en-US" sz="7200" b="0" i="1" dirty="0">
              <a:solidFill>
                <a:srgbClr val="FF0000"/>
              </a:solidFill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Maiandra GD" pitchFamily="34" charset="0"/>
              </a:rPr>
              <a:t>Power Points are due on </a:t>
            </a:r>
            <a:r>
              <a:rPr lang="en-US" sz="4000" dirty="0" smtClean="0">
                <a:latin typeface="Maiandra GD" pitchFamily="34" charset="0"/>
              </a:rPr>
              <a:t>Thursday </a:t>
            </a:r>
            <a:r>
              <a:rPr lang="en-US" sz="4000" dirty="0" smtClean="0">
                <a:latin typeface="Maiandra GD" pitchFamily="34" charset="0"/>
              </a:rPr>
              <a:t>January </a:t>
            </a:r>
            <a:r>
              <a:rPr lang="en-US" sz="4000" dirty="0" smtClean="0">
                <a:latin typeface="Maiandra GD" pitchFamily="34" charset="0"/>
              </a:rPr>
              <a:t>22, </a:t>
            </a:r>
            <a:r>
              <a:rPr lang="en-US" sz="4000" dirty="0" smtClean="0">
                <a:latin typeface="Maiandra GD" pitchFamily="34" charset="0"/>
              </a:rPr>
              <a:t>2015</a:t>
            </a:r>
          </a:p>
          <a:p>
            <a:pPr algn="ctr"/>
            <a:endParaRPr lang="en-US" sz="2400" dirty="0" smtClean="0">
              <a:latin typeface="Maiandra GD" pitchFamily="34" charset="0"/>
            </a:endParaRPr>
          </a:p>
          <a:p>
            <a:pPr algn="ctr"/>
            <a:endParaRPr lang="en-US" sz="2400" dirty="0" smtClean="0">
              <a:latin typeface="Maiandra GD" pitchFamily="34" charset="0"/>
            </a:endParaRPr>
          </a:p>
          <a:p>
            <a:pPr algn="ctr"/>
            <a:r>
              <a:rPr lang="en-US" sz="2400" dirty="0" smtClean="0">
                <a:latin typeface="Maiandra GD" pitchFamily="34" charset="0"/>
              </a:rPr>
              <a:t>Be ready to present your finished project to your peers!</a:t>
            </a:r>
          </a:p>
          <a:p>
            <a:pPr algn="ctr">
              <a:buNone/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 </a:t>
            </a:r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>
                <a:latin typeface="Lucida Console" pitchFamily="49" charset="0"/>
              </a:rPr>
              <a:t>Agenda for </a:t>
            </a:r>
            <a:r>
              <a:rPr lang="en-US" sz="4000" i="1" dirty="0" smtClean="0">
                <a:latin typeface="Lucida Console" pitchFamily="49" charset="0"/>
              </a:rPr>
              <a:t>Wednesday</a:t>
            </a:r>
            <a:r>
              <a:rPr lang="en-US" sz="4000" i="1" dirty="0" smtClean="0">
                <a:latin typeface="Lucida Console" pitchFamily="49" charset="0"/>
              </a:rPr>
              <a:t> 1.14.15</a:t>
            </a:r>
            <a:endParaRPr lang="en-US" sz="4000" i="1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Maiandra GD" pitchFamily="34" charset="0"/>
              </a:rPr>
              <a:t>Warm-Up: Quick Write – Talking Photo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Maiandra GD" pitchFamily="34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Maiandra GD" pitchFamily="34" charset="0"/>
              </a:rPr>
              <a:t>*Introduction to Decoded Project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Maiandra GD" pitchFamily="34" charset="0"/>
              </a:rPr>
              <a:t>	- Computer Lab tomorrow – due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Maiandra GD" pitchFamily="34" charset="0"/>
              </a:rPr>
              <a:t>1.22</a:t>
            </a:r>
            <a:endParaRPr lang="en-US" dirty="0" smtClean="0">
              <a:solidFill>
                <a:schemeClr val="tx1">
                  <a:lumMod val="95000"/>
                </a:schemeClr>
              </a:solidFill>
              <a:latin typeface="Maiandra GD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</a:schemeClr>
              </a:solidFill>
              <a:latin typeface="Maiandra GD" pitchFamily="34" charset="0"/>
            </a:endParaRPr>
          </a:p>
          <a:p>
            <a:pPr algn="ctr">
              <a:buNone/>
            </a:pP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  <a:latin typeface="Lucida Console" pitchFamily="49" charset="0"/>
              </a:rPr>
              <a:t>Tuesdays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  <a:latin typeface="Lucida Console" pitchFamily="49" charset="0"/>
              </a:rPr>
              <a:t>with </a:t>
            </a:r>
            <a:r>
              <a:rPr lang="en-US" u="sng" dirty="0" err="1" smtClean="0">
                <a:solidFill>
                  <a:schemeClr val="accent2">
                    <a:lumMod val="50000"/>
                  </a:schemeClr>
                </a:solidFill>
                <a:latin typeface="Lucida Console" pitchFamily="49" charset="0"/>
              </a:rPr>
              <a:t>Morrie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  <a:latin typeface="Lucida Console" pitchFamily="49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Console" pitchFamily="49" charset="0"/>
              </a:rPr>
              <a:t>– 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Lucida Console" pitchFamily="49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Console" pitchFamily="49" charset="0"/>
              </a:rPr>
              <a:t>due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Console" pitchFamily="49" charset="0"/>
              </a:rPr>
              <a:t>Monday 1.26.15</a:t>
            </a:r>
          </a:p>
          <a:p>
            <a:pPr lvl="1"/>
            <a:endParaRPr lang="en-US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t2.gstatic.com/images?q=tbn:ANd9GcSSfbN7Yz6owR3052cHA0SAdXK_oZs3RfB6M41Nh-iTAL2VBhoXR6V_XK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2573" y="2590800"/>
            <a:ext cx="2621427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Thought Question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ought Questions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"/>
            <a:ext cx="9144000" cy="6821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Overview of DECODED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470916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Maiandra GD" pitchFamily="34" charset="0"/>
              </a:rPr>
              <a:t>Select your favorite song of ALL TIME!! </a:t>
            </a:r>
          </a:p>
          <a:p>
            <a:r>
              <a:rPr lang="en-US" sz="3600" dirty="0" smtClean="0">
                <a:latin typeface="Maiandra GD" pitchFamily="34" charset="0"/>
              </a:rPr>
              <a:t>You will analyze your favorite song.</a:t>
            </a:r>
          </a:p>
          <a:p>
            <a:r>
              <a:rPr lang="en-US" sz="3600" dirty="0" smtClean="0">
                <a:latin typeface="Maiandra GD" pitchFamily="34" charset="0"/>
              </a:rPr>
              <a:t>You will create a PowerPoint and present your analysis to the class.</a:t>
            </a:r>
          </a:p>
          <a:p>
            <a:r>
              <a:rPr lang="en-US" sz="3600" dirty="0" smtClean="0">
                <a:latin typeface="Maiandra GD" pitchFamily="34" charset="0"/>
              </a:rPr>
              <a:t>You must follow </a:t>
            </a:r>
            <a:r>
              <a:rPr lang="en-US" sz="3600" i="1" u="sng" dirty="0" smtClean="0">
                <a:latin typeface="Maiandra GD" pitchFamily="34" charset="0"/>
              </a:rPr>
              <a:t>your rubric.</a:t>
            </a:r>
            <a:endParaRPr lang="en-US" sz="3600" i="1" u="sng" dirty="0">
              <a:latin typeface="Maiandra GD" pitchFamily="34" charset="0"/>
            </a:endParaRPr>
          </a:p>
        </p:txBody>
      </p:sp>
      <p:pic>
        <p:nvPicPr>
          <p:cNvPr id="10242" name="Picture 2" descr="http://t3.gstatic.com/images?q=tbn:ANd9GcQfna8er0NGiQtpeV-58gz655ZTxIrBFe5Aqgm73qka2Ka37pJWPAhE7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52400"/>
            <a:ext cx="1537368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DECODED: Slide 1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Maiandra GD" pitchFamily="34" charset="0"/>
                <a:ea typeface="Cambria Math" pitchFamily="18" charset="0"/>
              </a:rPr>
              <a:t>Biography of the author of your song:</a:t>
            </a:r>
          </a:p>
          <a:p>
            <a:pPr lvl="1"/>
            <a:r>
              <a:rPr lang="en-US" sz="3200" dirty="0" smtClean="0">
                <a:latin typeface="Maiandra GD" pitchFamily="34" charset="0"/>
                <a:ea typeface="Cambria Math" pitchFamily="18" charset="0"/>
              </a:rPr>
              <a:t>Slide must include achievements, influences, and other major hits.</a:t>
            </a:r>
          </a:p>
          <a:p>
            <a:pPr lvl="1"/>
            <a:r>
              <a:rPr lang="en-US" sz="3200" dirty="0" smtClean="0">
                <a:latin typeface="Maiandra GD" pitchFamily="34" charset="0"/>
                <a:ea typeface="Cambria Math" pitchFamily="18" charset="0"/>
              </a:rPr>
              <a:t>Include pictures of your artist/s</a:t>
            </a:r>
            <a:r>
              <a:rPr lang="en-US" sz="2800" dirty="0" smtClean="0">
                <a:latin typeface="Maiandra GD" pitchFamily="34" charset="0"/>
                <a:ea typeface="Cambria Math" pitchFamily="18" charset="0"/>
              </a:rPr>
              <a:t>.</a:t>
            </a:r>
          </a:p>
          <a:p>
            <a:pPr lvl="1"/>
            <a:r>
              <a:rPr lang="en-US" sz="2800" dirty="0" smtClean="0">
                <a:latin typeface="Maiandra GD" pitchFamily="34" charset="0"/>
                <a:ea typeface="Cambria Math" pitchFamily="18" charset="0"/>
              </a:rPr>
              <a:t>Why did you choose the song? What connection(s) do you have with the song? Make several connections </a:t>
            </a:r>
            <a:r>
              <a:rPr lang="en-US" sz="2800" dirty="0" smtClean="0">
                <a:latin typeface="Maiandra GD" pitchFamily="34" charset="0"/>
                <a:ea typeface="Cambria Math" pitchFamily="18" charset="0"/>
                <a:sym typeface="Wingdings" pitchFamily="2" charset="2"/>
              </a:rPr>
              <a:t> </a:t>
            </a:r>
            <a:endParaRPr lang="en-US" sz="2800" dirty="0" smtClean="0">
              <a:latin typeface="Maiandra GD" pitchFamily="34" charset="0"/>
              <a:ea typeface="Cambria Math" pitchFamily="18" charset="0"/>
            </a:endParaRPr>
          </a:p>
          <a:p>
            <a:pPr lvl="1"/>
            <a:endParaRPr lang="en-US" sz="3200" dirty="0" smtClean="0">
              <a:latin typeface="Maiandra GD" pitchFamily="34" charset="0"/>
              <a:ea typeface="Cambria Math" pitchFamily="18" charset="0"/>
            </a:endParaRPr>
          </a:p>
          <a:p>
            <a:pPr lvl="1">
              <a:buNone/>
            </a:pPr>
            <a:endParaRPr lang="en-US" sz="3200" dirty="0" smtClean="0">
              <a:latin typeface="Maiandra GD" pitchFamily="34" charset="0"/>
              <a:ea typeface="Cambria Math" pitchFamily="18" charset="0"/>
            </a:endParaRPr>
          </a:p>
        </p:txBody>
      </p:sp>
      <p:pic>
        <p:nvPicPr>
          <p:cNvPr id="9218" name="Picture 2" descr="http://t0.gstatic.com/images?q=tbn:ANd9GcReNyumuoRhA7Ljf2O4yRnv3CvSXC2zbLIPLW_-Mqso7_llhW2P2RwvS3g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DECODED: Slide 2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4040188" cy="750887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8000" dirty="0" smtClean="0">
                <a:latin typeface="Cambria Math" pitchFamily="18" charset="0"/>
                <a:ea typeface="Cambria Math" pitchFamily="18" charset="0"/>
              </a:rPr>
              <a:t>Copy of the song’s lyrics (clean only)</a:t>
            </a:r>
          </a:p>
          <a:p>
            <a:pPr algn="ctr"/>
            <a:r>
              <a:rPr lang="en-US" sz="8000" dirty="0" smtClean="0">
                <a:latin typeface="Cambria Math" pitchFamily="18" charset="0"/>
                <a:ea typeface="Cambria Math" pitchFamily="18" charset="0"/>
              </a:rPr>
              <a:t>Include video of song.</a:t>
            </a:r>
          </a:p>
          <a:p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Lady Gaga "Poker Face"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2133600"/>
            <a:ext cx="4572000" cy="4267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800" dirty="0" smtClean="0"/>
              <a:t>	</a:t>
            </a:r>
            <a:r>
              <a:rPr lang="en-US" sz="4800" dirty="0" smtClean="0">
                <a:solidFill>
                  <a:srgbClr val="7030A0"/>
                </a:solidFill>
              </a:rPr>
              <a:t>I </a:t>
            </a:r>
            <a:r>
              <a:rPr lang="en-US" sz="4800" dirty="0" err="1" smtClean="0">
                <a:solidFill>
                  <a:srgbClr val="7030A0"/>
                </a:solidFill>
              </a:rPr>
              <a:t>wanna</a:t>
            </a:r>
            <a:r>
              <a:rPr lang="en-US" sz="4800" dirty="0" smtClean="0">
                <a:solidFill>
                  <a:srgbClr val="7030A0"/>
                </a:solidFill>
              </a:rPr>
              <a:t> hold </a:t>
            </a:r>
            <a:r>
              <a:rPr lang="en-US" sz="4800" dirty="0" err="1" smtClean="0">
                <a:solidFill>
                  <a:srgbClr val="7030A0"/>
                </a:solidFill>
              </a:rPr>
              <a:t>em</a:t>
            </a:r>
            <a:r>
              <a:rPr lang="en-US" sz="4800" dirty="0" smtClean="0">
                <a:solidFill>
                  <a:srgbClr val="7030A0"/>
                </a:solidFill>
              </a:rPr>
              <a:t>' like they do in Texas please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Fold </a:t>
            </a:r>
            <a:r>
              <a:rPr lang="en-US" sz="4800" dirty="0" err="1" smtClean="0">
                <a:solidFill>
                  <a:srgbClr val="7030A0"/>
                </a:solidFill>
              </a:rPr>
              <a:t>em</a:t>
            </a:r>
            <a:r>
              <a:rPr lang="en-US" sz="4800" dirty="0" smtClean="0">
                <a:solidFill>
                  <a:srgbClr val="7030A0"/>
                </a:solidFill>
              </a:rPr>
              <a:t>' let </a:t>
            </a:r>
            <a:r>
              <a:rPr lang="en-US" sz="4800" dirty="0" err="1" smtClean="0">
                <a:solidFill>
                  <a:srgbClr val="7030A0"/>
                </a:solidFill>
              </a:rPr>
              <a:t>em</a:t>
            </a:r>
            <a:r>
              <a:rPr lang="en-US" sz="4800" dirty="0" smtClean="0">
                <a:solidFill>
                  <a:srgbClr val="7030A0"/>
                </a:solidFill>
              </a:rPr>
              <a:t>' hit me raise it baby stay with me (I love it)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Luck and intuition play the cards with Spades to start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And after he's been hooked I'll play the one that's on his heart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Oh, oh, oh, oh, </a:t>
            </a:r>
            <a:r>
              <a:rPr lang="en-US" sz="4800" dirty="0" err="1" smtClean="0">
                <a:solidFill>
                  <a:srgbClr val="7030A0"/>
                </a:solidFill>
              </a:rPr>
              <a:t>ohhhh</a:t>
            </a:r>
            <a:r>
              <a:rPr lang="en-US" sz="4800" dirty="0" smtClean="0">
                <a:solidFill>
                  <a:srgbClr val="7030A0"/>
                </a:solidFill>
              </a:rPr>
              <a:t>, oh-oh-e-oh-oh-oh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I'll get him hot, show him what I've got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Oh, oh, oh, oh, </a:t>
            </a:r>
            <a:r>
              <a:rPr lang="en-US" sz="4800" dirty="0" err="1" smtClean="0">
                <a:solidFill>
                  <a:srgbClr val="7030A0"/>
                </a:solidFill>
              </a:rPr>
              <a:t>ohhhh</a:t>
            </a:r>
            <a:r>
              <a:rPr lang="en-US" sz="4800" dirty="0" smtClean="0">
                <a:solidFill>
                  <a:srgbClr val="7030A0"/>
                </a:solidFill>
              </a:rPr>
              <a:t>, oh-oh-e-oh-oh-oh,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I'll get him hot, show him what I've got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i="1" dirty="0" smtClean="0">
                <a:solidFill>
                  <a:srgbClr val="7030A0"/>
                </a:solidFill>
              </a:rPr>
              <a:t>[Chorus:]</a:t>
            </a: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Can't read my,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Can't read my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No he can't read my poker face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(she's got to love nobody)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Can't read my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Can't read my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No he can't read my poker face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(she's got to love nobody)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I </a:t>
            </a:r>
            <a:r>
              <a:rPr lang="en-US" sz="4800" dirty="0" err="1" smtClean="0">
                <a:solidFill>
                  <a:srgbClr val="7030A0"/>
                </a:solidFill>
              </a:rPr>
              <a:t>wanna</a:t>
            </a:r>
            <a:r>
              <a:rPr lang="en-US" sz="4800" dirty="0" smtClean="0">
                <a:solidFill>
                  <a:srgbClr val="7030A0"/>
                </a:solidFill>
              </a:rPr>
              <a:t> roll with him a hard pair we will be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A little gambling is fun when you're with me I love it)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Russian Roulette is not the same without a gun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And baby when it's love if its not rough it isn't fun, fun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Oh, oh, oh, oh, </a:t>
            </a:r>
            <a:r>
              <a:rPr lang="en-US" sz="4800" dirty="0" err="1" smtClean="0">
                <a:solidFill>
                  <a:srgbClr val="7030A0"/>
                </a:solidFill>
              </a:rPr>
              <a:t>ohhhh</a:t>
            </a:r>
            <a:r>
              <a:rPr lang="en-US" sz="4800" dirty="0" smtClean="0">
                <a:solidFill>
                  <a:srgbClr val="7030A0"/>
                </a:solidFill>
              </a:rPr>
              <a:t>, oh-oh-e-oh-oh-oh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I'll get him hot, show him what I've got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Oh, oh, oh, oh, </a:t>
            </a:r>
            <a:r>
              <a:rPr lang="en-US" sz="4800" dirty="0" err="1" smtClean="0">
                <a:solidFill>
                  <a:srgbClr val="7030A0"/>
                </a:solidFill>
              </a:rPr>
              <a:t>ohhhh</a:t>
            </a:r>
            <a:r>
              <a:rPr lang="en-US" sz="4800" dirty="0" smtClean="0">
                <a:solidFill>
                  <a:srgbClr val="7030A0"/>
                </a:solidFill>
              </a:rPr>
              <a:t>, oh-oh-e-oh-oh-oh,</a:t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I'll get him hot, show him what I've got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Music"/>
          <p:cNvSpPr>
            <a:spLocks noEditPoints="1" noChangeArrowheads="1"/>
          </p:cNvSpPr>
          <p:nvPr/>
        </p:nvSpPr>
        <p:spPr bwMode="auto">
          <a:xfrm>
            <a:off x="5181600" y="2895600"/>
            <a:ext cx="2819400" cy="25146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DECODED: Slide 3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Maiandra GD" pitchFamily="34" charset="0"/>
              </a:rPr>
              <a:t>Complete a TPCASTT of song.</a:t>
            </a:r>
          </a:p>
          <a:p>
            <a:pPr algn="ctr"/>
            <a:r>
              <a:rPr lang="en-US" sz="3200" dirty="0" smtClean="0">
                <a:latin typeface="Maiandra GD" pitchFamily="34" charset="0"/>
              </a:rPr>
              <a:t>Information must be included on slide to be presented to class.</a:t>
            </a:r>
          </a:p>
          <a:p>
            <a:pPr algn="ctr"/>
            <a:endParaRPr lang="en-US" sz="2400" dirty="0">
              <a:latin typeface="Maiandra GD" pitchFamily="34" charset="0"/>
            </a:endParaRPr>
          </a:p>
        </p:txBody>
      </p:sp>
      <p:pic>
        <p:nvPicPr>
          <p:cNvPr id="8" name="Content Placeholder 7" descr="tpcast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113009"/>
            <a:ext cx="3916793" cy="4744991"/>
          </a:xfrm>
        </p:spPr>
      </p:pic>
      <p:pic>
        <p:nvPicPr>
          <p:cNvPr id="6146" name="Picture 2" descr="http://t1.gstatic.com/images?q=tbn:ANd9GcSE4etvMEdK3S2MdOPr1e-RPglH-hxS_B_3T_pnbylx99p-ofO9vueTJO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953000"/>
            <a:ext cx="2362200" cy="187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DECODED: Slide 4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505200" cy="495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Matura MT Script Capitals" pitchFamily="66" charset="0"/>
              </a:rPr>
              <a:t>Complete poetry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86200" y="1219200"/>
            <a:ext cx="5029200" cy="5334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200" dirty="0" smtClean="0">
                <a:latin typeface="Maiandra GD" pitchFamily="34" charset="0"/>
              </a:rPr>
              <a:t>Read the poem aloud. </a:t>
            </a:r>
          </a:p>
          <a:p>
            <a:pPr lvl="0"/>
            <a:r>
              <a:rPr lang="en-US" sz="3200" dirty="0" smtClean="0">
                <a:latin typeface="Maiandra GD" pitchFamily="34" charset="0"/>
              </a:rPr>
              <a:t>Identify the following elements and make notations: rhyme scheme, figurative language images, symbols, sound devices (alliteration, rhythm, onomatopoeia, off rhyme, free verse). </a:t>
            </a:r>
          </a:p>
          <a:p>
            <a:pPr lvl="0"/>
            <a:r>
              <a:rPr lang="en-US" sz="3200" dirty="0" smtClean="0">
                <a:latin typeface="Maiandra GD" pitchFamily="34" charset="0"/>
              </a:rPr>
              <a:t>Circle any part of the poem that stands out, confuses them, or is important. </a:t>
            </a:r>
          </a:p>
          <a:p>
            <a:pPr lvl="0"/>
            <a:r>
              <a:rPr lang="en-US" sz="3200" dirty="0" smtClean="0">
                <a:latin typeface="Maiandra GD" pitchFamily="34" charset="0"/>
              </a:rPr>
              <a:t>Write questions in the margin.</a:t>
            </a:r>
          </a:p>
          <a:p>
            <a:pPr lvl="0"/>
            <a:r>
              <a:rPr lang="en-US" sz="3200" dirty="0" smtClean="0">
                <a:latin typeface="Maiandra GD" pitchFamily="34" charset="0"/>
              </a:rPr>
              <a:t>Highlight unusual words; mark phrases that indicate the poem's meaning. </a:t>
            </a:r>
          </a:p>
          <a:p>
            <a:pPr lvl="0"/>
            <a:r>
              <a:rPr lang="en-US" sz="3200" dirty="0" smtClean="0">
                <a:latin typeface="Maiandra GD" pitchFamily="34" charset="0"/>
              </a:rPr>
              <a:t>Determine the poem's theme and draw arrows to the lines that support the theme. </a:t>
            </a:r>
          </a:p>
          <a:p>
            <a:pPr>
              <a:buNone/>
            </a:pPr>
            <a:endParaRPr lang="en-US" dirty="0">
              <a:latin typeface="Maiandra GD" pitchFamily="34" charset="0"/>
            </a:endParaRPr>
          </a:p>
        </p:txBody>
      </p:sp>
      <p:pic>
        <p:nvPicPr>
          <p:cNvPr id="5122" name="Picture 2" descr="http://t0.gstatic.com/images?q=tbn:ANd9GcSxOF_Th6tBk6NAMi7ZNJ_R1hQOtDZMg-txf7NDQXpK4VPU4TEmosXil8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657600"/>
            <a:ext cx="2952747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1530</TotalTime>
  <Words>452</Words>
  <Application>Microsoft Office PowerPoint</Application>
  <PresentationFormat>On-screen Show (4:3)</PresentationFormat>
  <Paragraphs>58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DECODED</vt:lpstr>
      <vt:lpstr>Agenda for Wednesday 1.14.15</vt:lpstr>
      <vt:lpstr>Slide 3</vt:lpstr>
      <vt:lpstr>Slide 4</vt:lpstr>
      <vt:lpstr> Overview of DECODED</vt:lpstr>
      <vt:lpstr>DECODED: Slide 1</vt:lpstr>
      <vt:lpstr>DECODED: Slide 2</vt:lpstr>
      <vt:lpstr>DECODED: Slide 3</vt:lpstr>
      <vt:lpstr>DECODED: Slide 4</vt:lpstr>
      <vt:lpstr>DECODED: Slide 5</vt:lpstr>
      <vt:lpstr>DECODED: Slide 6</vt:lpstr>
      <vt:lpstr>DECODED: Slide 7-9</vt:lpstr>
      <vt:lpstr>Presentations: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DECODED</dc:title>
  <dc:creator>pete</dc:creator>
  <cp:lastModifiedBy>caitlin1.cardano</cp:lastModifiedBy>
  <cp:revision>86</cp:revision>
  <dcterms:created xsi:type="dcterms:W3CDTF">2011-02-21T14:00:07Z</dcterms:created>
  <dcterms:modified xsi:type="dcterms:W3CDTF">2015-01-14T15:00:02Z</dcterms:modified>
</cp:coreProperties>
</file>